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EDCC-132F-4CC6-BCD7-30F87F06A06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C464-28D9-46B2-AC6D-E793F64F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17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EDCC-132F-4CC6-BCD7-30F87F06A06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C464-28D9-46B2-AC6D-E793F64F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64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EDCC-132F-4CC6-BCD7-30F87F06A06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C464-28D9-46B2-AC6D-E793F64F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95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EDCC-132F-4CC6-BCD7-30F87F06A06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C464-28D9-46B2-AC6D-E793F64F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02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EDCC-132F-4CC6-BCD7-30F87F06A06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C464-28D9-46B2-AC6D-E793F64F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13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EDCC-132F-4CC6-BCD7-30F87F06A06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C464-28D9-46B2-AC6D-E793F64F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21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EDCC-132F-4CC6-BCD7-30F87F06A06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C464-28D9-46B2-AC6D-E793F64F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539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EDCC-132F-4CC6-BCD7-30F87F06A06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C464-28D9-46B2-AC6D-E793F64F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2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EDCC-132F-4CC6-BCD7-30F87F06A06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C464-28D9-46B2-AC6D-E793F64F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328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EDCC-132F-4CC6-BCD7-30F87F06A06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C464-28D9-46B2-AC6D-E793F64F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8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EDCC-132F-4CC6-BCD7-30F87F06A06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C464-28D9-46B2-AC6D-E793F64F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20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6EDCC-132F-4CC6-BCD7-30F87F06A06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5C464-28D9-46B2-AC6D-E793F64F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59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0186" y="2362200"/>
            <a:ext cx="7772400" cy="1470025"/>
          </a:xfrm>
        </p:spPr>
        <p:txBody>
          <a:bodyPr/>
          <a:lstStyle/>
          <a:p>
            <a:r>
              <a:rPr lang="en-US" dirty="0" smtClean="0"/>
              <a:t>The Quotient Rule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628768" y="6278603"/>
            <a:ext cx="20352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Laura T. </a:t>
            </a:r>
            <a:r>
              <a:rPr lang="en-US" sz="1600" dirty="0" err="1" smtClean="0"/>
              <a:t>Kinnel</a:t>
            </a:r>
            <a:r>
              <a:rPr lang="en-US" sz="1600" dirty="0" smtClean="0"/>
              <a:t>, 2011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0320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6981043"/>
              </p:ext>
            </p:extLst>
          </p:nvPr>
        </p:nvGraphicFramePr>
        <p:xfrm>
          <a:off x="3352800" y="1598543"/>
          <a:ext cx="1970088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4" name="Equation" r:id="rId3" imgW="1231560" imgH="253800" progId="Equation.DSMT4">
                  <p:embed/>
                </p:oleObj>
              </mc:Choice>
              <mc:Fallback>
                <p:oleObj name="Equation" r:id="rId3" imgW="12315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52800" y="1598543"/>
                        <a:ext cx="1970088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1905000" y="381000"/>
            <a:ext cx="51054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181600" y="381000"/>
            <a:ext cx="1600200" cy="1066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0" y="1447800"/>
            <a:ext cx="335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MV Boli" pitchFamily="2" charset="0"/>
                <a:cs typeface="MV Boli" pitchFamily="2" charset="0"/>
              </a:rPr>
              <a:t>Let’s begin by converting this expression from a quotient into a product, since we already know something about the derivative of a product</a:t>
            </a:r>
            <a:endParaRPr lang="en-US" sz="2000" dirty="0">
              <a:solidFill>
                <a:schemeClr val="tx2"/>
              </a:solidFill>
              <a:latin typeface="MV Boli" pitchFamily="2" charset="0"/>
              <a:cs typeface="MV Boli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3304058"/>
              </p:ext>
            </p:extLst>
          </p:nvPr>
        </p:nvGraphicFramePr>
        <p:xfrm>
          <a:off x="2160010" y="533400"/>
          <a:ext cx="446939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5" name="Equation" r:id="rId5" imgW="2755800" imgH="469800" progId="Equation.DSMT4">
                  <p:embed/>
                </p:oleObj>
              </mc:Choice>
              <mc:Fallback>
                <p:oleObj name="Equation" r:id="rId5" imgW="275580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60010" y="533400"/>
                        <a:ext cx="446939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638800" y="1470660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MV Boli" pitchFamily="2" charset="0"/>
                <a:cs typeface="MV Boli" pitchFamily="2" charset="0"/>
              </a:rPr>
              <a:t>Now, take the derivative of both sides</a:t>
            </a:r>
            <a:endParaRPr lang="en-US" sz="2000" dirty="0">
              <a:solidFill>
                <a:schemeClr val="tx2"/>
              </a:solidFill>
              <a:latin typeface="MV Boli" pitchFamily="2" charset="0"/>
              <a:cs typeface="MV Boli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62600" y="2063353"/>
            <a:ext cx="3124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MV Boli" pitchFamily="2" charset="0"/>
                <a:cs typeface="MV Boli" pitchFamily="2" charset="0"/>
              </a:rPr>
              <a:t>Use the product rule on the left side</a:t>
            </a:r>
          </a:p>
          <a:p>
            <a:r>
              <a:rPr lang="en-US" sz="1200" dirty="0" smtClean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(Try it yourself, then click to continue)</a:t>
            </a:r>
            <a:endParaRPr lang="en-US" sz="1200" dirty="0">
              <a:solidFill>
                <a:schemeClr val="accent2"/>
              </a:solidFill>
              <a:latin typeface="MV Boli" pitchFamily="2" charset="0"/>
              <a:cs typeface="MV Boli" pitchFamily="2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3579761"/>
              </p:ext>
            </p:extLst>
          </p:nvPr>
        </p:nvGraphicFramePr>
        <p:xfrm>
          <a:off x="2834640" y="2102177"/>
          <a:ext cx="254000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6" name="Equation" r:id="rId7" imgW="1587240" imgH="393480" progId="Equation.DSMT4">
                  <p:embed/>
                </p:oleObj>
              </mc:Choice>
              <mc:Fallback>
                <p:oleObj name="Equation" r:id="rId7" imgW="1587240" imgH="393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4640" y="2102177"/>
                        <a:ext cx="2540000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463475"/>
              </p:ext>
            </p:extLst>
          </p:nvPr>
        </p:nvGraphicFramePr>
        <p:xfrm>
          <a:off x="1896558" y="2870520"/>
          <a:ext cx="3494592" cy="40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" name="Equation" r:id="rId9" imgW="2184120" imgH="253800" progId="Equation.DSMT4">
                  <p:embed/>
                </p:oleObj>
              </mc:Choice>
              <mc:Fallback>
                <p:oleObj name="Equation" r:id="rId9" imgW="21841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96558" y="2870520"/>
                        <a:ext cx="3494592" cy="406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Oval 18"/>
          <p:cNvSpPr/>
          <p:nvPr/>
        </p:nvSpPr>
        <p:spPr>
          <a:xfrm>
            <a:off x="3886200" y="2785408"/>
            <a:ext cx="685800" cy="5673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295400" y="3369707"/>
            <a:ext cx="6263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2"/>
                </a:solidFill>
                <a:latin typeface="MV Boli" pitchFamily="2" charset="0"/>
                <a:cs typeface="MV Boli" pitchFamily="2" charset="0"/>
              </a:rPr>
              <a:t>This is what we want to know, so solve for it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(Try it yourself, then click to continue)</a:t>
            </a:r>
            <a:endParaRPr lang="en-US" sz="1200" dirty="0">
              <a:solidFill>
                <a:schemeClr val="accent2"/>
              </a:solidFill>
              <a:latin typeface="MV Boli" pitchFamily="2" charset="0"/>
              <a:cs typeface="MV Boli" pitchFamily="2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168598"/>
              </p:ext>
            </p:extLst>
          </p:nvPr>
        </p:nvGraphicFramePr>
        <p:xfrm>
          <a:off x="3909378" y="3371850"/>
          <a:ext cx="292576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8" name="Equation" r:id="rId11" imgW="1828800" imgH="469800" progId="Equation.DSMT4">
                  <p:embed/>
                </p:oleObj>
              </mc:Choice>
              <mc:Fallback>
                <p:oleObj name="Equation" r:id="rId11" imgW="1828800" imgH="4698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9378" y="3371850"/>
                        <a:ext cx="292576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Oval 23"/>
          <p:cNvSpPr/>
          <p:nvPr/>
        </p:nvSpPr>
        <p:spPr>
          <a:xfrm>
            <a:off x="5562600" y="3352800"/>
            <a:ext cx="5334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149340" y="381000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MV Boli" pitchFamily="2" charset="0"/>
                <a:cs typeface="MV Boli" pitchFamily="2" charset="0"/>
              </a:rPr>
              <a:t>By our original definition, this is  </a:t>
            </a: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282454"/>
              </p:ext>
            </p:extLst>
          </p:nvPr>
        </p:nvGraphicFramePr>
        <p:xfrm>
          <a:off x="8362950" y="4047986"/>
          <a:ext cx="3937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9" name="Equation" r:id="rId13" imgW="393480" imgH="469800" progId="Equation.DSMT4">
                  <p:embed/>
                </p:oleObj>
              </mc:Choice>
              <mc:Fallback>
                <p:oleObj name="Equation" r:id="rId13" imgW="39348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362950" y="4047986"/>
                        <a:ext cx="3937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5824996"/>
              </p:ext>
            </p:extLst>
          </p:nvPr>
        </p:nvGraphicFramePr>
        <p:xfrm>
          <a:off x="3962400" y="4143375"/>
          <a:ext cx="2722563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" name="Equation" r:id="rId15" imgW="1701720" imgH="520560" progId="Equation.DSMT4">
                  <p:embed/>
                </p:oleObj>
              </mc:Choice>
              <mc:Fallback>
                <p:oleObj name="Equation" r:id="rId15" imgW="1701720" imgH="52056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143375"/>
                        <a:ext cx="2722563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" name="Group 32"/>
          <p:cNvGrpSpPr/>
          <p:nvPr/>
        </p:nvGrpSpPr>
        <p:grpSpPr>
          <a:xfrm>
            <a:off x="304800" y="3984680"/>
            <a:ext cx="3451609" cy="1508105"/>
            <a:chOff x="304800" y="3984680"/>
            <a:chExt cx="3451609" cy="1508105"/>
          </a:xfrm>
        </p:grpSpPr>
        <p:sp>
          <p:nvSpPr>
            <p:cNvPr id="29" name="TextBox 28"/>
            <p:cNvSpPr txBox="1"/>
            <p:nvPr/>
          </p:nvSpPr>
          <p:spPr>
            <a:xfrm>
              <a:off x="304800" y="3984680"/>
              <a:ext cx="3451609" cy="1508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tx2"/>
                  </a:solidFill>
                  <a:latin typeface="MV Boli" pitchFamily="2" charset="0"/>
                  <a:cs typeface="MV Boli" pitchFamily="2" charset="0"/>
                </a:rPr>
                <a:t>To get rid of the fraction in the numerator, multiply the whole expression by </a:t>
              </a:r>
            </a:p>
            <a:p>
              <a:r>
                <a:rPr lang="en-US" sz="1200" dirty="0" smtClean="0">
                  <a:solidFill>
                    <a:schemeClr val="accent2"/>
                  </a:solidFill>
                  <a:latin typeface="MV Boli" pitchFamily="2" charset="0"/>
                  <a:cs typeface="MV Boli" pitchFamily="2" charset="0"/>
                </a:rPr>
                <a:t>(Try it yourself, then click to continue)</a:t>
              </a:r>
              <a:endParaRPr lang="en-US" sz="12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endParaRPr>
            </a:p>
          </p:txBody>
        </p:sp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63916172"/>
                </p:ext>
              </p:extLst>
            </p:nvPr>
          </p:nvGraphicFramePr>
          <p:xfrm>
            <a:off x="3355059" y="4517886"/>
            <a:ext cx="401350" cy="4916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1" name="Equation" r:id="rId17" imgW="380880" imgH="469800" progId="Equation.DSMT4">
                    <p:embed/>
                  </p:oleObj>
                </mc:Choice>
                <mc:Fallback>
                  <p:oleObj name="Equation" r:id="rId17" imgW="380880" imgH="469800" progId="Equation.DSMT4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5059" y="4517886"/>
                          <a:ext cx="401350" cy="4916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192871"/>
              </p:ext>
            </p:extLst>
          </p:nvPr>
        </p:nvGraphicFramePr>
        <p:xfrm>
          <a:off x="6640289" y="4234279"/>
          <a:ext cx="69056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2" name="Equation" r:id="rId19" imgW="431640" imgH="469800" progId="Equation.DSMT4">
                  <p:embed/>
                </p:oleObj>
              </mc:Choice>
              <mc:Fallback>
                <p:oleObj name="Equation" r:id="rId19" imgW="43164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640289" y="4234279"/>
                        <a:ext cx="690562" cy="75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2428671"/>
              </p:ext>
            </p:extLst>
          </p:nvPr>
        </p:nvGraphicFramePr>
        <p:xfrm>
          <a:off x="3962400" y="5086385"/>
          <a:ext cx="3535362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3" name="Equation" r:id="rId21" imgW="2209680" imgH="507960" progId="Equation.DSMT4">
                  <p:embed/>
                </p:oleObj>
              </mc:Choice>
              <mc:Fallback>
                <p:oleObj name="Equation" r:id="rId21" imgW="2209680" imgH="50796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086385"/>
                        <a:ext cx="3535362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ounded Rectangle 35"/>
          <p:cNvSpPr/>
          <p:nvPr/>
        </p:nvSpPr>
        <p:spPr>
          <a:xfrm>
            <a:off x="3886200" y="5029200"/>
            <a:ext cx="3733800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447800" y="5308119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The Quotient Rule</a:t>
            </a:r>
            <a:endParaRPr lang="en-US" dirty="0">
              <a:solidFill>
                <a:srgbClr val="C00000"/>
              </a:solidFill>
              <a:latin typeface="MV Boli" pitchFamily="2" charset="0"/>
              <a:cs typeface="MV Boli" pitchFamily="2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219200" y="6172200"/>
            <a:ext cx="6832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“bottom </a:t>
            </a:r>
            <a:r>
              <a:rPr lang="en-US" dirty="0" err="1" smtClean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dtop</a:t>
            </a:r>
            <a:r>
              <a:rPr lang="en-US" dirty="0" smtClean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 minus top </a:t>
            </a:r>
            <a:r>
              <a:rPr lang="en-US" dirty="0" err="1" smtClean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dbottom</a:t>
            </a:r>
            <a:r>
              <a:rPr lang="en-US" dirty="0" smtClean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 all over bottom squared”</a:t>
            </a:r>
            <a:endParaRPr lang="en-US" dirty="0">
              <a:solidFill>
                <a:srgbClr val="C00000"/>
              </a:solidFill>
              <a:latin typeface="MV Boli" pitchFamily="2" charset="0"/>
              <a:cs typeface="MV Bo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465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/>
      <p:bldP spid="7" grpId="1"/>
      <p:bldP spid="13" grpId="0"/>
      <p:bldP spid="13" grpId="1"/>
      <p:bldP spid="15" grpId="0"/>
      <p:bldP spid="15" grpId="1"/>
      <p:bldP spid="19" grpId="0" animBg="1"/>
      <p:bldP spid="19" grpId="1" animBg="1"/>
      <p:bldP spid="22" grpId="0"/>
      <p:bldP spid="22" grpId="1"/>
      <p:bldP spid="24" grpId="0" animBg="1"/>
      <p:bldP spid="24" grpId="1" animBg="1"/>
      <p:bldP spid="25" grpId="0"/>
      <p:bldP spid="25" grpId="1"/>
      <p:bldP spid="36" grpId="0" animBg="1"/>
      <p:bldP spid="37" grpId="0"/>
      <p:bldP spid="3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127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Equation</vt:lpstr>
      <vt:lpstr>The Quotient Rule </vt:lpstr>
      <vt:lpstr>PowerPoint Presentation</vt:lpstr>
    </vt:vector>
  </TitlesOfParts>
  <Company>George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Quotient Rule</dc:title>
  <dc:creator>Laura Kinnel</dc:creator>
  <cp:lastModifiedBy>Laura Kinnel</cp:lastModifiedBy>
  <cp:revision>37</cp:revision>
  <dcterms:created xsi:type="dcterms:W3CDTF">2011-10-19T17:32:53Z</dcterms:created>
  <dcterms:modified xsi:type="dcterms:W3CDTF">2012-02-18T19:31:26Z</dcterms:modified>
</cp:coreProperties>
</file>